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56" r:id="rId5"/>
    <p:sldId id="369" r:id="rId6"/>
    <p:sldId id="380" r:id="rId7"/>
    <p:sldId id="367" r:id="rId8"/>
    <p:sldId id="377" r:id="rId9"/>
    <p:sldId id="381" r:id="rId10"/>
    <p:sldId id="382" r:id="rId11"/>
    <p:sldId id="375" r:id="rId12"/>
    <p:sldId id="258" r:id="rId13"/>
    <p:sldId id="373" r:id="rId14"/>
    <p:sldId id="277" r:id="rId15"/>
    <p:sldId id="36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20EC28-29F0-EFEE-2CC2-2FBCF6BC51AD}" v="2" dt="2026-04-14T08:27:29.2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B4403-0398-44B4-B4B4-0B84EE373B0F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B9BA7-1399-4866-878F-DE2EC1BAAE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224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 complete after Session #1 </a:t>
            </a:r>
            <a:r>
              <a:rPr lang="en-US" b="1"/>
              <a:t>Bedrock and Foundation of PSCTA</a:t>
            </a:r>
          </a:p>
          <a:p>
            <a:endParaRPr lang="en-US" b="1"/>
          </a:p>
          <a:p>
            <a:r>
              <a:rPr lang="en-US"/>
              <a:t>Paste a copy of a tweaked lesson plan that you have taught – annotate the plan to reflect on your approach and the impact on your pupils.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CCC54-97B6-4868-AA9B-4ECB1CE05A2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759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CCC54-97B6-4868-AA9B-4ECB1CE05A2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759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F5C5C-6710-3511-1D18-A7E8A3112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3783E4-74C2-7EAA-D19C-8E9B365B2F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4433B1-FBF6-64F8-F675-E10203C70B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A2E630-CAD8-A946-BB8A-FF66B5DB74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CCC54-97B6-4868-AA9B-4ECB1CE05A2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834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2B07E-5D46-E5DF-FB3C-22C5FFB32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A50935-1B52-E88C-2ED3-E7AA497DC1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F91546-CD88-88EB-680C-2F83A67E28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Pupil voice, photos, pupils work </a:t>
            </a:r>
            <a:r>
              <a:rPr lang="en-US" err="1">
                <a:latin typeface="Calibri"/>
                <a:cs typeface="Calibri"/>
              </a:rPr>
              <a:t>etc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D22830-C8B4-2316-75BD-58201C4753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CCC54-97B6-4868-AA9B-4ECB1CE05A2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6299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6B6EF-0FAD-5AAF-69B7-1DA6FF91F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07DA92-BD08-9767-C240-0FD40CFB65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BABD18-2E83-7256-B69B-CB233FCF9D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Pupil voice, photos, pupils work </a:t>
            </a:r>
            <a:r>
              <a:rPr lang="en-US" err="1">
                <a:latin typeface="Calibri"/>
                <a:cs typeface="Calibri"/>
              </a:rPr>
              <a:t>etc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CAF1D0-C28D-5D22-292A-6FB21E04A4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CCC54-97B6-4868-AA9B-4ECB1CE05A2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708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CCC54-97B6-4868-AA9B-4ECB1CE05A2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759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24E7B-5EA7-9765-37BE-17FECC5DC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FB0E8D-A634-B4D8-DC78-F38A7BD7A7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B641FA-E04D-AB0D-D70A-143AF7FF50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5BF4C-EC4C-DB59-8C33-E6EBFAB03C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CCC54-97B6-4868-AA9B-4ECB1CE05A2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8332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CCC54-97B6-4868-AA9B-4ECB1CE05A2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5573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To complete after </a:t>
            </a:r>
            <a:r>
              <a:rPr lang="en-US" err="1">
                <a:latin typeface="Calibri"/>
                <a:cs typeface="Calibri"/>
              </a:rPr>
              <a:t>analysing</a:t>
            </a:r>
            <a:r>
              <a:rPr lang="en-US">
                <a:latin typeface="Calibri"/>
                <a:cs typeface="Calibri"/>
              </a:rPr>
              <a:t> your survey data in Session #1 </a:t>
            </a:r>
            <a:r>
              <a:rPr lang="en-US" b="1"/>
              <a:t>Bedrock and Foundation of PSCTA</a:t>
            </a:r>
            <a:endParaRPr lang="en-US">
              <a:latin typeface="Aptos" panose="02110004020202020204"/>
              <a:cs typeface="Calibri"/>
            </a:endParaRPr>
          </a:p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CCC54-97B6-4868-AA9B-4ECB1CE05A2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5405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40BB5-04AF-E9E5-9AFD-C5AF45C48C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E64D88-7932-0B4E-9676-BEF61A3A3F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289C4-B216-02CF-25B5-B38B3DB88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37FB4-BD45-498E-91B8-8A6942D26352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C5E91-111A-F5DE-006A-20B2E903B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188F2B-06F0-209F-ACE4-BEF814B6E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5E39F-29D3-4328-881B-D5F9083B5F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488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E2F24-7A32-C1E2-A8FB-2775D4BDA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62F08D-2E48-55F2-ADE9-752D22EF9E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C70FE7-8108-7E03-050E-C1ACE76DA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37FB4-BD45-498E-91B8-8A6942D26352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ACD74-E611-5B59-1A96-196BFF98A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112C6A-9B7E-1386-D611-F53C42E50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5E39F-29D3-4328-881B-D5F9083B5F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2880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1BFCDF-4F3C-8EBA-7AAF-06904790D2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E3DBF8-448A-E973-F371-ABE58E7AB7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44E84-BF70-D7DB-9CDA-00B92867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37FB4-BD45-498E-91B8-8A6942D26352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91D20-9197-BF12-CD4A-000EC06E5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DAD47-8F43-C85D-31B4-32D16661D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5E39F-29D3-4328-881B-D5F9083B5F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7739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A127E-D45E-023E-4237-6AB8BBB9C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3F5AC-9653-8E53-A51D-0FE586EB80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1CC3F-7D9C-3AE4-E3BA-A53043EBC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37FB4-BD45-498E-91B8-8A6942D26352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0541C6-4465-2DBC-C429-48CA70DB3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4E392-622A-4E29-426B-DDC1EC5F4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5E39F-29D3-4328-881B-D5F9083B5F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716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8C5C3-E053-F1B9-1598-03A6A7536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4CCE27-3ED9-5A57-22EB-F1653AEB5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EEE59-241E-D1C0-7DF4-62795A3EC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37FB4-BD45-498E-91B8-8A6942D26352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81E7F2-8FFD-DE2E-AFAF-A55D0B5CD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C16F3F-42A6-6075-81E7-17A8689DE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5E39F-29D3-4328-881B-D5F9083B5F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916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892DA-4BDC-2AD3-A775-A1C4779C3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5DD3B-9FD1-2CB4-171F-34B33B869C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C42ABE-E45A-5348-92A7-019547D40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229F7D-3324-D34D-F36D-4B3FD63B6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37FB4-BD45-498E-91B8-8A6942D26352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BC0D0C-4B93-1F9D-600D-CAF75962E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E9EDAF-75E8-0178-E608-2EE647513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5E39F-29D3-4328-881B-D5F9083B5F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846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9B398-E12E-0456-C726-1A166F522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7B70E1-2C9A-AAC6-5B01-F333C5F0E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96FCAF-8D78-2929-D53E-08EE8A560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5FDA6B-E918-2CAA-79E8-70A40DA5EA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7DCA83-62F9-6C7B-AF9E-231F0CA592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6C6F0C-065D-729F-223E-86071E495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37FB4-BD45-498E-91B8-8A6942D26352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82769B-6C01-6D1C-9D16-658DDF0C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648514-CFE2-994A-99C3-BA3BC92A9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5E39F-29D3-4328-881B-D5F9083B5F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956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613E6-F49D-4241-436D-AB4C473EB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BF5D31-9304-C9F0-1081-138BCAEC0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37FB4-BD45-498E-91B8-8A6942D26352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FAC185-3078-0AD1-DA81-25140709D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3980DE-AABD-4B92-B7DF-028C00117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5E39F-29D3-4328-881B-D5F9083B5F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5848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67A65A-A235-582E-2EED-88F58255F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37FB4-BD45-498E-91B8-8A6942D26352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1F316B-720A-5E26-23AB-7AF8C1AB5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6219CE-99D9-1899-63A0-0441F2B05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5E39F-29D3-4328-881B-D5F9083B5F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7048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E200D-DE6E-355E-0470-5CD312255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1E534-12C1-70DB-23B7-0B63B6BC3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38013A-EBA4-671B-7962-20D8A763E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BC8C7B-07EA-8E75-F0CF-1F0758F1A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37FB4-BD45-498E-91B8-8A6942D26352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BD3248-19D8-7A1E-A85E-B16A3AB6A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55CC48-DB34-2195-89CD-B1F71D4B4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5E39F-29D3-4328-881B-D5F9083B5F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034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5C9BF-EAB7-E84F-66E0-9ECF2D016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6F4F74-6F9D-370A-4D59-B5105AF2BE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433267-34E3-DBE7-D822-6A0E75DEE3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CFC7F8-ECF8-760F-DDD5-183A37455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37FB4-BD45-498E-91B8-8A6942D26352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5D566-2CAC-59CC-5DD8-ED88D6090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AE4631-A5D3-3D00-9838-DD220BFFE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5E39F-29D3-4328-881B-D5F9083B5F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1669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B81647-E229-D567-44F3-875EC0128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3CC7E-4ED5-ECEC-CF2D-A016AB906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75E089-F398-63A8-ED90-0418C70404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F37FB4-BD45-498E-91B8-8A6942D26352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9E29EA-3BD2-4E04-D5AE-91688BEF75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E835E-F1F8-EE33-B9AA-B1DFE27BC2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65E39F-29D3-4328-881B-D5F9083B5F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808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emf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11" Type="http://schemas.openxmlformats.org/officeDocument/2006/relationships/image" Target="../media/image25.JPG"/><Relationship Id="rId5" Type="http://schemas.openxmlformats.org/officeDocument/2006/relationships/image" Target="../media/image19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69C4B4-9207-2D90-5DD4-E140341DCD31}"/>
              </a:ext>
            </a:extLst>
          </p:cNvPr>
          <p:cNvSpPr txBox="1"/>
          <p:nvPr/>
        </p:nvSpPr>
        <p:spPr>
          <a:xfrm>
            <a:off x="1885258" y="2782669"/>
            <a:ext cx="8091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Science Primary Capital in action at RTS</a:t>
            </a:r>
          </a:p>
        </p:txBody>
      </p:sp>
    </p:spTree>
    <p:extLst>
      <p:ext uri="{BB962C8B-B14F-4D97-AF65-F5344CB8AC3E}">
        <p14:creationId xmlns:p14="http://schemas.microsoft.com/office/powerpoint/2010/main" val="1820717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11B37-CB40-782F-CE3E-0BF3DE437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52E1D66-0CCD-93E5-D6B3-814FFB852A97}"/>
              </a:ext>
            </a:extLst>
          </p:cNvPr>
          <p:cNvSpPr txBox="1">
            <a:spLocks/>
          </p:cNvSpPr>
          <p:nvPr/>
        </p:nvSpPr>
        <p:spPr>
          <a:xfrm>
            <a:off x="812595" y="124429"/>
            <a:ext cx="12064181" cy="952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50000"/>
              </a:lnSpc>
            </a:pPr>
            <a:endParaRPr lang="en-US" sz="2800" b="1" dirty="0">
              <a:latin typeface="Arial"/>
              <a:cs typeface="Arial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>
                <a:latin typeface="Arial"/>
                <a:cs typeface="Arial"/>
              </a:rPr>
              <a:t>Wensleydale &amp; Wharfedale Classes</a:t>
            </a:r>
            <a:endParaRPr lang="en-US" sz="28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914084-1811-817F-9775-CC7EDE0AD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16" y="1858122"/>
            <a:ext cx="6054453" cy="37396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9866C20-57DC-08D7-58E9-AC8B1BE28237}"/>
              </a:ext>
            </a:extLst>
          </p:cNvPr>
          <p:cNvSpPr/>
          <p:nvPr/>
        </p:nvSpPr>
        <p:spPr>
          <a:xfrm>
            <a:off x="4850991" y="5085421"/>
            <a:ext cx="3098157" cy="157025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Personalise and Localise – </a:t>
            </a:r>
            <a:r>
              <a:rPr lang="en-GB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our own classrooms and the school’s wildlife area with our worksheets instead of generic pictures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0C0FB62-D452-C2BC-1A24-BAB2FD47B045}"/>
              </a:ext>
            </a:extLst>
          </p:cNvPr>
          <p:cNvCxnSpPr>
            <a:cxnSpLocks/>
          </p:cNvCxnSpPr>
          <p:nvPr/>
        </p:nvCxnSpPr>
        <p:spPr>
          <a:xfrm flipH="1">
            <a:off x="4375204" y="5428505"/>
            <a:ext cx="74868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0" name="Picture 9" descr="A piece of paper with writing on it&#10;&#10;AI-generated content may be incorrect.">
            <a:extLst>
              <a:ext uri="{FF2B5EF4-FFF2-40B4-BE49-F238E27FC236}">
                <a16:creationId xmlns:a16="http://schemas.microsoft.com/office/drawing/2014/main" id="{B3FC6FF8-1468-C03E-4BF0-F10579A400A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774" t="13719" r="8476" b="17224"/>
          <a:stretch>
            <a:fillRect/>
          </a:stretch>
        </p:blipFill>
        <p:spPr>
          <a:xfrm rot="10800000">
            <a:off x="7785855" y="2494571"/>
            <a:ext cx="4081840" cy="246679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1774FD2-13A5-2227-7EA4-178921AEB8D0}"/>
              </a:ext>
            </a:extLst>
          </p:cNvPr>
          <p:cNvSpPr/>
          <p:nvPr/>
        </p:nvSpPr>
        <p:spPr>
          <a:xfrm>
            <a:off x="6844686" y="1228775"/>
            <a:ext cx="3098157" cy="10876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with the child  </a:t>
            </a:r>
            <a:r>
              <a:rPr lang="en-GB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low stakes quizzes at the beginning of lessons to learn more about any prior knowledge/interests.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9ED3911-E342-F059-0C29-D35F0595B3FE}"/>
              </a:ext>
            </a:extLst>
          </p:cNvPr>
          <p:cNvCxnSpPr>
            <a:cxnSpLocks/>
          </p:cNvCxnSpPr>
          <p:nvPr/>
        </p:nvCxnSpPr>
        <p:spPr>
          <a:xfrm>
            <a:off x="9713951" y="2190595"/>
            <a:ext cx="614556" cy="56499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0932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026A2-6095-7D65-7B3B-D2AB0B76C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838" y="429779"/>
            <a:ext cx="9980926" cy="1325563"/>
          </a:xfrm>
        </p:spPr>
        <p:txBody>
          <a:bodyPr/>
          <a:lstStyle/>
          <a:p>
            <a:r>
              <a:rPr lang="en-GB" dirty="0">
                <a:latin typeface="Arial"/>
                <a:cs typeface="Arial"/>
              </a:rPr>
              <a:t>BASELINE Student Survey Summary</a:t>
            </a:r>
            <a:endParaRPr lang="en-GB" dirty="0"/>
          </a:p>
        </p:txBody>
      </p:sp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A41AE3D4-C51C-916D-7634-C20B30867FE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97163" y="2019589"/>
          <a:ext cx="11445791" cy="4408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45791">
                  <a:extLst>
                    <a:ext uri="{9D8B030D-6E8A-4147-A177-3AD203B41FA5}">
                      <a16:colId xmlns:a16="http://schemas.microsoft.com/office/drawing/2014/main" val="1105744764"/>
                    </a:ext>
                  </a:extLst>
                </a:gridCol>
              </a:tblGrid>
              <a:tr h="124591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3600" b="0" i="0" u="none" strike="noStrike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Summarise in three bullet points, the outcomes of your group discussion: (based on KS2 data)</a:t>
                      </a:r>
                      <a:endParaRPr lang="en-US" sz="3600" b="0" i="0" u="none" strike="noStrike" noProof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880403"/>
                  </a:ext>
                </a:extLst>
              </a:tr>
              <a:tr h="670879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1.Children at RTS enjoy Science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5176771"/>
                  </a:ext>
                </a:extLst>
              </a:tr>
              <a:tr h="124591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Fewer children know if they want to continue learning science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702526"/>
                  </a:ext>
                </a:extLst>
              </a:tr>
              <a:tr h="124591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Children unsure or don’t think they are good at science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7424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3527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026A2-6095-7D65-7B3B-D2AB0B76C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038" y="561068"/>
            <a:ext cx="9456761" cy="1325563"/>
          </a:xfrm>
        </p:spPr>
        <p:txBody>
          <a:bodyPr/>
          <a:lstStyle/>
          <a:p>
            <a:r>
              <a:rPr lang="en-GB" dirty="0">
                <a:latin typeface="Arial"/>
                <a:cs typeface="Arial"/>
              </a:rPr>
              <a:t>ENDLINE Student Survey Summary</a:t>
            </a:r>
            <a:endParaRPr lang="en-GB" dirty="0"/>
          </a:p>
        </p:txBody>
      </p:sp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A41AE3D4-C51C-916D-7634-C20B30867FE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77585" y="1896454"/>
          <a:ext cx="11636829" cy="47255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36829">
                  <a:extLst>
                    <a:ext uri="{9D8B030D-6E8A-4147-A177-3AD203B41FA5}">
                      <a16:colId xmlns:a16="http://schemas.microsoft.com/office/drawing/2014/main" val="1105744764"/>
                    </a:ext>
                  </a:extLst>
                </a:gridCol>
              </a:tblGrid>
              <a:tr h="180683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2400" b="0" i="0" u="none" strike="noStrike" noProof="0" dirty="0">
                          <a:solidFill>
                            <a:schemeClr val="tx1"/>
                          </a:solidFill>
                          <a:latin typeface="Arial"/>
                        </a:rPr>
                        <a:t>Summarise in three bullet points, the outcomes of your endline survey with reference to your starting points</a:t>
                      </a:r>
                      <a:endParaRPr lang="en-US" sz="2400" b="0" i="0" u="none" strike="noStrike" noProof="0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880403"/>
                  </a:ext>
                </a:extLst>
              </a:tr>
              <a:tr h="972912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1.  There is a slight increase in the number of children enjoying Science lessons but 54%  are unsure about whether they want to continue learning science.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5176771"/>
                  </a:ext>
                </a:extLst>
              </a:tr>
              <a:tr h="97291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2. Children’s confidence with science has improved with 50% now  saying they are good at science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702526"/>
                  </a:ext>
                </a:extLst>
              </a:tr>
              <a:tr h="97291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3.Science is being spoken about more at home and children are beginning to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recognise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more jobs involving science.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7424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9505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8957D6-51D9-6E79-3EA1-EA1C7D4C9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991" y="1564045"/>
            <a:ext cx="3662099" cy="2587825"/>
          </a:xfrm>
          <a:prstGeom prst="rect">
            <a:avLst/>
          </a:prstGeom>
        </p:spPr>
      </p:pic>
      <p:sp>
        <p:nvSpPr>
          <p:cNvPr id="13" name="Bent Arrow 12">
            <a:extLst>
              <a:ext uri="{FF2B5EF4-FFF2-40B4-BE49-F238E27FC236}">
                <a16:creationId xmlns:a16="http://schemas.microsoft.com/office/drawing/2014/main" id="{46BD263C-E93B-6808-EE5B-9F8369CABF89}"/>
              </a:ext>
            </a:extLst>
          </p:cNvPr>
          <p:cNvSpPr/>
          <p:nvPr/>
        </p:nvSpPr>
        <p:spPr>
          <a:xfrm rot="4988839">
            <a:off x="10097280" y="1355470"/>
            <a:ext cx="350978" cy="439783"/>
          </a:xfrm>
          <a:prstGeom prst="bentArrow">
            <a:avLst>
              <a:gd name="adj1" fmla="val 25000"/>
              <a:gd name="adj2" fmla="val 27401"/>
              <a:gd name="adj3" fmla="val 25000"/>
              <a:gd name="adj4" fmla="val 43750"/>
            </a:avLst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096120-E6F8-1246-71FD-2238A18AB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73061"/>
            <a:ext cx="11213690" cy="1084042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Arial"/>
                <a:cs typeface="Arial"/>
              </a:rPr>
              <a:t>  Airedale Class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7972B7-05DE-F8D8-119E-6FCC333ABB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8" y="1392386"/>
            <a:ext cx="7772400" cy="13127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F3C9E39-B62A-0942-D01C-071DB58B1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65" y="2550593"/>
            <a:ext cx="2273643" cy="1705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F609A1-B503-CD92-94E0-44B660171592}"/>
              </a:ext>
            </a:extLst>
          </p:cNvPr>
          <p:cNvSpPr txBox="1"/>
          <p:nvPr/>
        </p:nvSpPr>
        <p:spPr>
          <a:xfrm>
            <a:off x="7568323" y="1163069"/>
            <a:ext cx="2582562" cy="523220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entury Gothic" panose="020B0502020202020204" pitchFamily="34" charset="0"/>
              </a:rPr>
              <a:t>Using the children’s pictures</a:t>
            </a:r>
            <a:br>
              <a:rPr lang="en-US" sz="1400" dirty="0">
                <a:latin typeface="Century Gothic" panose="020B0502020202020204" pitchFamily="34" charset="0"/>
              </a:rPr>
            </a:br>
            <a:r>
              <a:rPr lang="en-US" sz="1400" dirty="0">
                <a:latin typeface="Century Gothic" panose="020B0502020202020204" pitchFamily="34" charset="0"/>
              </a:rPr>
              <a:t> in worksheets.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6606924-0C0B-3293-0738-603DDFB907CA}"/>
              </a:ext>
            </a:extLst>
          </p:cNvPr>
          <p:cNvGrpSpPr/>
          <p:nvPr/>
        </p:nvGrpSpPr>
        <p:grpSpPr>
          <a:xfrm>
            <a:off x="8695363" y="5265172"/>
            <a:ext cx="3056153" cy="1231106"/>
            <a:chOff x="8548806" y="5418472"/>
            <a:chExt cx="3056153" cy="1231106"/>
          </a:xfrm>
        </p:grpSpPr>
        <p:sp>
          <p:nvSpPr>
            <p:cNvPr id="12" name="Bent Arrow 11">
              <a:extLst>
                <a:ext uri="{FF2B5EF4-FFF2-40B4-BE49-F238E27FC236}">
                  <a16:creationId xmlns:a16="http://schemas.microsoft.com/office/drawing/2014/main" id="{705FA18D-A4A0-9612-3B08-EA0E6B05F537}"/>
                </a:ext>
              </a:extLst>
            </p:cNvPr>
            <p:cNvSpPr/>
            <p:nvPr/>
          </p:nvSpPr>
          <p:spPr>
            <a:xfrm rot="14667193">
              <a:off x="8520806" y="5928887"/>
              <a:ext cx="480247" cy="424248"/>
            </a:xfrm>
            <a:prstGeom prst="bentArrow">
              <a:avLst>
                <a:gd name="adj1" fmla="val 25000"/>
                <a:gd name="adj2" fmla="val 27401"/>
                <a:gd name="adj3" fmla="val 25000"/>
                <a:gd name="adj4" fmla="val 43750"/>
              </a:avLst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433E267-AEA5-9ADD-CB3A-2E248F26C97E}"/>
                </a:ext>
              </a:extLst>
            </p:cNvPr>
            <p:cNvSpPr txBox="1"/>
            <p:nvPr/>
          </p:nvSpPr>
          <p:spPr>
            <a:xfrm>
              <a:off x="8989120" y="5418472"/>
              <a:ext cx="2615839" cy="1231106"/>
            </a:xfrm>
            <a:prstGeom prst="rect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Century Gothic" panose="020B0502020202020204" pitchFamily="34" charset="0"/>
                </a:rPr>
                <a:t>Fostering inclusive teaching and learning:</a:t>
              </a:r>
              <a:br>
                <a:rPr lang="en-US" sz="1600" dirty="0">
                  <a:latin typeface="Century Gothic" panose="020B0502020202020204" pitchFamily="34" charset="0"/>
                </a:rPr>
              </a:br>
              <a:r>
                <a:rPr lang="en-US" sz="1400" dirty="0">
                  <a:latin typeface="Century Gothic" panose="020B0502020202020204" pitchFamily="34" charset="0"/>
                </a:rPr>
                <a:t>A school grounds walk to find plants to give everyone the same experience.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25A3F78-341B-79D4-5D72-1B789EB993BF}"/>
              </a:ext>
            </a:extLst>
          </p:cNvPr>
          <p:cNvGrpSpPr/>
          <p:nvPr/>
        </p:nvGrpSpPr>
        <p:grpSpPr>
          <a:xfrm>
            <a:off x="316747" y="817194"/>
            <a:ext cx="2782377" cy="602218"/>
            <a:chOff x="316747" y="817194"/>
            <a:chExt cx="2782377" cy="602218"/>
          </a:xfrm>
        </p:grpSpPr>
        <p:sp>
          <p:nvSpPr>
            <p:cNvPr id="10" name="Bent Arrow 9">
              <a:extLst>
                <a:ext uri="{FF2B5EF4-FFF2-40B4-BE49-F238E27FC236}">
                  <a16:creationId xmlns:a16="http://schemas.microsoft.com/office/drawing/2014/main" id="{68B3B0B7-29D1-37A0-E9E8-FD580353B7A9}"/>
                </a:ext>
              </a:extLst>
            </p:cNvPr>
            <p:cNvSpPr/>
            <p:nvPr/>
          </p:nvSpPr>
          <p:spPr>
            <a:xfrm rot="4988839">
              <a:off x="2646876" y="967165"/>
              <a:ext cx="480247" cy="424248"/>
            </a:xfrm>
            <a:prstGeom prst="bentArrow">
              <a:avLst>
                <a:gd name="adj1" fmla="val 25000"/>
                <a:gd name="adj2" fmla="val 27401"/>
                <a:gd name="adj3" fmla="val 25000"/>
                <a:gd name="adj4" fmla="val 43750"/>
              </a:avLst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F9DF4F-B461-32D6-BAE9-C4F3A2739F0A}"/>
                </a:ext>
              </a:extLst>
            </p:cNvPr>
            <p:cNvSpPr txBox="1"/>
            <p:nvPr/>
          </p:nvSpPr>
          <p:spPr>
            <a:xfrm>
              <a:off x="316747" y="817194"/>
              <a:ext cx="2358338" cy="553998"/>
            </a:xfrm>
            <a:prstGeom prst="rect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latin typeface="Century Gothic" panose="020B0502020202020204" pitchFamily="34" charset="0"/>
                </a:rPr>
                <a:t>Starting with the child</a:t>
              </a:r>
              <a:r>
                <a:rPr lang="en-US" sz="1600" dirty="0">
                  <a:latin typeface="Century Gothic" panose="020B0502020202020204" pitchFamily="34" charset="0"/>
                </a:rPr>
                <a:t>:</a:t>
              </a:r>
              <a:br>
                <a:rPr lang="en-US" sz="1600" dirty="0">
                  <a:latin typeface="Century Gothic" panose="020B0502020202020204" pitchFamily="34" charset="0"/>
                </a:rPr>
              </a:br>
              <a:r>
                <a:rPr lang="en-US" sz="1400" dirty="0">
                  <a:latin typeface="Century Gothic" panose="020B0502020202020204" pitchFamily="34" charset="0"/>
                </a:rPr>
                <a:t>Our pre-topic task.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4F97A9A-CAE1-E182-B451-BFC1B15F2B8C}"/>
              </a:ext>
            </a:extLst>
          </p:cNvPr>
          <p:cNvGrpSpPr/>
          <p:nvPr/>
        </p:nvGrpSpPr>
        <p:grpSpPr>
          <a:xfrm>
            <a:off x="316747" y="4255825"/>
            <a:ext cx="6467283" cy="2411125"/>
            <a:chOff x="316747" y="4255825"/>
            <a:chExt cx="6467283" cy="24111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F44A9BC-1CA4-9E54-208E-DDAF24128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747" y="4255825"/>
              <a:ext cx="6467283" cy="2411125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0BA4EF5-F0BB-F81B-8738-3DBA757B820F}"/>
                </a:ext>
              </a:extLst>
            </p:cNvPr>
            <p:cNvSpPr/>
            <p:nvPr/>
          </p:nvSpPr>
          <p:spPr>
            <a:xfrm>
              <a:off x="513806" y="4354286"/>
              <a:ext cx="1828800" cy="104503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A24A1D2-6DF6-381A-1078-D3CB00500629}"/>
                </a:ext>
              </a:extLst>
            </p:cNvPr>
            <p:cNvSpPr/>
            <p:nvPr/>
          </p:nvSpPr>
          <p:spPr>
            <a:xfrm>
              <a:off x="357052" y="4685212"/>
              <a:ext cx="330925" cy="104503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A68864A-77AF-1A19-C080-254AB5B28C73}"/>
                </a:ext>
              </a:extLst>
            </p:cNvPr>
            <p:cNvSpPr/>
            <p:nvPr/>
          </p:nvSpPr>
          <p:spPr>
            <a:xfrm>
              <a:off x="522513" y="5147248"/>
              <a:ext cx="1828800" cy="104503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4E71009-9A79-C45E-55F7-C9B5DD1DD060}"/>
                </a:ext>
              </a:extLst>
            </p:cNvPr>
            <p:cNvSpPr/>
            <p:nvPr/>
          </p:nvSpPr>
          <p:spPr>
            <a:xfrm>
              <a:off x="378824" y="5483715"/>
              <a:ext cx="226423" cy="104503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9B94CCC-9E14-D7FF-A517-25A4198DEB2B}"/>
                </a:ext>
              </a:extLst>
            </p:cNvPr>
            <p:cNvSpPr/>
            <p:nvPr/>
          </p:nvSpPr>
          <p:spPr>
            <a:xfrm>
              <a:off x="2917398" y="5461387"/>
              <a:ext cx="226423" cy="104503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66D0268-C412-9385-F1A1-3B9A945B8881}"/>
                </a:ext>
              </a:extLst>
            </p:cNvPr>
            <p:cNvSpPr/>
            <p:nvPr/>
          </p:nvSpPr>
          <p:spPr>
            <a:xfrm>
              <a:off x="505096" y="6177715"/>
              <a:ext cx="1978612" cy="104503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BA51598-21EC-FEE1-3515-AA11EC5C96C0}"/>
                </a:ext>
              </a:extLst>
            </p:cNvPr>
            <p:cNvSpPr/>
            <p:nvPr/>
          </p:nvSpPr>
          <p:spPr>
            <a:xfrm>
              <a:off x="343986" y="6474992"/>
              <a:ext cx="387534" cy="104503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0BFFE8E-02D9-C478-F902-935D43A03BEC}"/>
                </a:ext>
              </a:extLst>
            </p:cNvPr>
            <p:cNvSpPr/>
            <p:nvPr/>
          </p:nvSpPr>
          <p:spPr>
            <a:xfrm>
              <a:off x="4476232" y="5476119"/>
              <a:ext cx="226423" cy="104503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D2BE01DC-39F0-1DAA-5796-738BD14BA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08" y="2550593"/>
            <a:ext cx="1506786" cy="20090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FB404DEE-544E-5CE2-97BC-A1EA2ABD3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494" y="2477397"/>
            <a:ext cx="2424161" cy="18181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9BF35A8B-7F8C-417A-3D93-6E22E3457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956" y="3381809"/>
            <a:ext cx="1859481" cy="33057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64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49BAEA-9757-0820-4186-82E2786E2932}"/>
              </a:ext>
            </a:extLst>
          </p:cNvPr>
          <p:cNvSpPr txBox="1">
            <a:spLocks/>
          </p:cNvSpPr>
          <p:nvPr/>
        </p:nvSpPr>
        <p:spPr>
          <a:xfrm>
            <a:off x="0" y="-103239"/>
            <a:ext cx="12064181" cy="17441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/>
                <a:cs typeface="Arial"/>
              </a:rPr>
              <a:t> Airedale Class</a:t>
            </a:r>
          </a:p>
          <a:p>
            <a:endParaRPr lang="en-US" sz="3200" dirty="0">
              <a:latin typeface="Arial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23A80E-F7E9-143C-9A47-B1FDE73F9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2643"/>
            <a:ext cx="7772400" cy="232860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0E1A1E2-C358-BBD7-1A43-7D46FF7A2CFF}"/>
              </a:ext>
            </a:extLst>
          </p:cNvPr>
          <p:cNvGrpSpPr/>
          <p:nvPr/>
        </p:nvGrpSpPr>
        <p:grpSpPr>
          <a:xfrm>
            <a:off x="1673103" y="1070106"/>
            <a:ext cx="2503670" cy="619206"/>
            <a:chOff x="596471" y="817194"/>
            <a:chExt cx="2503670" cy="619206"/>
          </a:xfrm>
        </p:grpSpPr>
        <p:sp>
          <p:nvSpPr>
            <p:cNvPr id="6" name="Bent Arrow 5">
              <a:extLst>
                <a:ext uri="{FF2B5EF4-FFF2-40B4-BE49-F238E27FC236}">
                  <a16:creationId xmlns:a16="http://schemas.microsoft.com/office/drawing/2014/main" id="{41F84658-11BA-0842-5CAF-5CB6FAF6A693}"/>
                </a:ext>
              </a:extLst>
            </p:cNvPr>
            <p:cNvSpPr/>
            <p:nvPr/>
          </p:nvSpPr>
          <p:spPr>
            <a:xfrm rot="4988839">
              <a:off x="2505518" y="841777"/>
              <a:ext cx="480247" cy="708999"/>
            </a:xfrm>
            <a:prstGeom prst="bentArrow">
              <a:avLst>
                <a:gd name="adj1" fmla="val 7964"/>
                <a:gd name="adj2" fmla="val 27401"/>
                <a:gd name="adj3" fmla="val 25000"/>
                <a:gd name="adj4" fmla="val 43750"/>
              </a:avLst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199A450-E4A1-2EA8-999E-F3A705F4FEDF}"/>
                </a:ext>
              </a:extLst>
            </p:cNvPr>
            <p:cNvSpPr txBox="1"/>
            <p:nvPr/>
          </p:nvSpPr>
          <p:spPr>
            <a:xfrm>
              <a:off x="596471" y="817194"/>
              <a:ext cx="1798889" cy="553998"/>
            </a:xfrm>
            <a:prstGeom prst="rect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latin typeface="Century Gothic" panose="020B0502020202020204" pitchFamily="34" charset="0"/>
                </a:rPr>
                <a:t>Science capital</a:t>
              </a:r>
              <a:br>
                <a:rPr lang="en-US" sz="1600" dirty="0">
                  <a:latin typeface="Century Gothic" panose="020B0502020202020204" pitchFamily="34" charset="0"/>
                </a:rPr>
              </a:br>
              <a:r>
                <a:rPr lang="en-US" sz="1400" dirty="0">
                  <a:latin typeface="Century Gothic" panose="020B0502020202020204" pitchFamily="34" charset="0"/>
                </a:rPr>
                <a:t>Our pre-topic task.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8" name="Picture 7" descr="A group of children in a classroom&#10;&#10;AI-generated content may be incorrect.">
            <a:extLst>
              <a:ext uri="{FF2B5EF4-FFF2-40B4-BE49-F238E27FC236}">
                <a16:creationId xmlns:a16="http://schemas.microsoft.com/office/drawing/2014/main" id="{98ED8CA8-D612-5CB3-FAB5-950AE2435B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62374" y="2496043"/>
            <a:ext cx="4774276" cy="34099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E0AADD-7173-6F5D-80EB-63F859730DBE}"/>
              </a:ext>
            </a:extLst>
          </p:cNvPr>
          <p:cNvSpPr txBox="1"/>
          <p:nvPr/>
        </p:nvSpPr>
        <p:spPr>
          <a:xfrm>
            <a:off x="8164173" y="1406527"/>
            <a:ext cx="3770177" cy="738664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entury Gothic" panose="020B0502020202020204" pitchFamily="34" charset="0"/>
              </a:rPr>
              <a:t>Our first visitor spoke about growing up with deaf parents and taught us how she communicated through BSL.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54BB9D-42AB-269B-8C80-A85D8DC1F75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743" b="34426"/>
          <a:stretch>
            <a:fillRect/>
          </a:stretch>
        </p:blipFill>
        <p:spPr>
          <a:xfrm>
            <a:off x="1191747" y="4028049"/>
            <a:ext cx="3726546" cy="28237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6DC960-B805-150B-3820-A5094B620ABE}"/>
              </a:ext>
            </a:extLst>
          </p:cNvPr>
          <p:cNvSpPr txBox="1"/>
          <p:nvPr/>
        </p:nvSpPr>
        <p:spPr>
          <a:xfrm>
            <a:off x="4731418" y="4455138"/>
            <a:ext cx="2729163" cy="160043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entury Gothic" panose="020B0502020202020204" pitchFamily="34" charset="0"/>
              </a:rPr>
              <a:t>Our second visitor talked to us all about why his ears don’t work like other people’s, discussed how hearing aids helped him and even let us take a look inside his hearing aid!</a:t>
            </a:r>
          </a:p>
        </p:txBody>
      </p:sp>
    </p:spTree>
    <p:extLst>
      <p:ext uri="{BB962C8B-B14F-4D97-AF65-F5344CB8AC3E}">
        <p14:creationId xmlns:p14="http://schemas.microsoft.com/office/powerpoint/2010/main" val="1542444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4ACBF1-2B14-23B5-494C-A58076748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13701"/>
            <a:ext cx="11834332" cy="2161766"/>
          </a:xfrm>
          <a:prstGeom prst="rect">
            <a:avLst/>
          </a:prstGeom>
        </p:spPr>
      </p:pic>
      <p:pic>
        <p:nvPicPr>
          <p:cNvPr id="1026" name="Picture 2" descr="Two children playing on a beach&#10;&#10;Description automatically generated">
            <a:extLst>
              <a:ext uri="{FF2B5EF4-FFF2-40B4-BE49-F238E27FC236}">
                <a16:creationId xmlns:a16="http://schemas.microsoft.com/office/drawing/2014/main" id="{9A46B84A-74D6-3AFD-DFD4-B85D0EC4A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468" y="5021706"/>
            <a:ext cx="2787713" cy="159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A183342-E96E-BB34-616C-49B7C5DDCA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3" t="13489" r="22204" b="26604"/>
          <a:stretch/>
        </p:blipFill>
        <p:spPr bwMode="auto">
          <a:xfrm>
            <a:off x="10873071" y="574799"/>
            <a:ext cx="1191110" cy="220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0408D4-C0E1-499E-1EAE-CAD7AF40E5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3577" y="4621954"/>
            <a:ext cx="1482965" cy="21012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297AF9-0CA8-9B5B-99B8-221AA37355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4304" y="4570805"/>
            <a:ext cx="3900945" cy="2203554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5ADF330-3D51-A4DE-BFA8-71C5FD39C281}"/>
              </a:ext>
            </a:extLst>
          </p:cNvPr>
          <p:cNvSpPr/>
          <p:nvPr/>
        </p:nvSpPr>
        <p:spPr>
          <a:xfrm>
            <a:off x="2868007" y="1096742"/>
            <a:ext cx="3098157" cy="123535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with the child 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learn more about any prior knowledge/interests.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15E4135-A5D0-435B-8BB5-0D62BA090B14}"/>
              </a:ext>
            </a:extLst>
          </p:cNvPr>
          <p:cNvSpPr/>
          <p:nvPr/>
        </p:nvSpPr>
        <p:spPr>
          <a:xfrm>
            <a:off x="127819" y="4728686"/>
            <a:ext cx="3098157" cy="188779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Fostering inclusive teaching and learning 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–shared experience to find use of rocks at RTS.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D81162-E4DD-2D0C-2D49-412F90270DF9}"/>
              </a:ext>
            </a:extLst>
          </p:cNvPr>
          <p:cNvSpPr txBox="1"/>
          <p:nvPr/>
        </p:nvSpPr>
        <p:spPr>
          <a:xfrm>
            <a:off x="505876" y="1676576"/>
            <a:ext cx="1533368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Pre topic task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F2252EE-ED1C-7CAD-EF26-2527BDF43969}"/>
              </a:ext>
            </a:extLst>
          </p:cNvPr>
          <p:cNvCxnSpPr>
            <a:stCxn id="14" idx="2"/>
          </p:cNvCxnSpPr>
          <p:nvPr/>
        </p:nvCxnSpPr>
        <p:spPr>
          <a:xfrm>
            <a:off x="1272560" y="2045908"/>
            <a:ext cx="404337" cy="38865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B6B895F-E95C-F799-8C2C-3622AD9F09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6352" y="1314271"/>
            <a:ext cx="3408320" cy="1508822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B512B3C-AB7C-09B0-F25C-3B63FB162EFC}"/>
              </a:ext>
            </a:extLst>
          </p:cNvPr>
          <p:cNvCxnSpPr>
            <a:cxnSpLocks/>
          </p:cNvCxnSpPr>
          <p:nvPr/>
        </p:nvCxnSpPr>
        <p:spPr>
          <a:xfrm>
            <a:off x="3184087" y="5672582"/>
            <a:ext cx="497381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E4EF302D-3A8F-CFBD-900A-9DCCE38E0B4A}"/>
              </a:ext>
            </a:extLst>
          </p:cNvPr>
          <p:cNvSpPr txBox="1">
            <a:spLocks/>
          </p:cNvSpPr>
          <p:nvPr/>
        </p:nvSpPr>
        <p:spPr>
          <a:xfrm>
            <a:off x="41356" y="35091"/>
            <a:ext cx="12064181" cy="952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2800" b="1" dirty="0">
                <a:latin typeface="Arial"/>
                <a:cs typeface="Arial"/>
              </a:rPr>
              <a:t>Swaledale class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946182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E4CD0-0606-AD18-42DB-B96A1C0BD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34F39E-843C-1997-F045-115F73A35E52}"/>
              </a:ext>
            </a:extLst>
          </p:cNvPr>
          <p:cNvSpPr/>
          <p:nvPr/>
        </p:nvSpPr>
        <p:spPr>
          <a:xfrm>
            <a:off x="128611" y="192996"/>
            <a:ext cx="3098157" cy="188965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Personalising and Localising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making learning relevant to the children’s lives and making it equitable by providing shared experiences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2CC3A8E-6399-629D-FFE8-3DC93B1B02B3}"/>
              </a:ext>
            </a:extLst>
          </p:cNvPr>
          <p:cNvSpPr/>
          <p:nvPr/>
        </p:nvSpPr>
        <p:spPr>
          <a:xfrm>
            <a:off x="8858492" y="682793"/>
            <a:ext cx="3098157" cy="188779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 opportunities to develop Science Capital 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–Links made between science learning and real life careers through trips.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43BEB50-7C61-7003-9ED1-A7DC2FB9DD61}"/>
              </a:ext>
            </a:extLst>
          </p:cNvPr>
          <p:cNvSpPr txBox="1">
            <a:spLocks/>
          </p:cNvSpPr>
          <p:nvPr/>
        </p:nvSpPr>
        <p:spPr>
          <a:xfrm>
            <a:off x="-137817" y="-186311"/>
            <a:ext cx="12064181" cy="952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2800" b="1" dirty="0">
                <a:latin typeface="Arial"/>
                <a:cs typeface="Arial"/>
              </a:rPr>
              <a:t>Swaledale Class</a:t>
            </a:r>
            <a:endParaRPr lang="en-US" sz="2800" b="1" dirty="0"/>
          </a:p>
        </p:txBody>
      </p:sp>
      <p:pic>
        <p:nvPicPr>
          <p:cNvPr id="15" name="Picture 14" descr="A white paper with writing on it&#10;&#10;AI-generated content may be incorrect.">
            <a:extLst>
              <a:ext uri="{FF2B5EF4-FFF2-40B4-BE49-F238E27FC236}">
                <a16:creationId xmlns:a16="http://schemas.microsoft.com/office/drawing/2014/main" id="{6A458859-7EAF-5140-83BB-75A95D906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6" b="3722"/>
          <a:stretch>
            <a:fillRect/>
          </a:stretch>
        </p:blipFill>
        <p:spPr>
          <a:xfrm rot="5400000">
            <a:off x="751465" y="4317620"/>
            <a:ext cx="1852447" cy="2842322"/>
          </a:xfrm>
          <a:prstGeom prst="rect">
            <a:avLst/>
          </a:prstGeom>
        </p:spPr>
      </p:pic>
      <p:pic>
        <p:nvPicPr>
          <p:cNvPr id="18" name="Picture 17" descr="A group of children sitting on the floor&#10;&#10;AI-generated content may be incorrect.">
            <a:extLst>
              <a:ext uri="{FF2B5EF4-FFF2-40B4-BE49-F238E27FC236}">
                <a16:creationId xmlns:a16="http://schemas.microsoft.com/office/drawing/2014/main" id="{3CECC72C-BE18-E101-6984-7DC7D9E6D5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0"/>
          <a:stretch>
            <a:fillRect/>
          </a:stretch>
        </p:blipFill>
        <p:spPr>
          <a:xfrm>
            <a:off x="3473335" y="5071703"/>
            <a:ext cx="2290493" cy="1575795"/>
          </a:xfrm>
          <a:prstGeom prst="rect">
            <a:avLst/>
          </a:prstGeom>
        </p:spPr>
      </p:pic>
      <p:pic>
        <p:nvPicPr>
          <p:cNvPr id="20" name="Picture 19" descr="A group of kids in a classroom&#10;&#10;AI-generated content may be incorrect.">
            <a:extLst>
              <a:ext uri="{FF2B5EF4-FFF2-40B4-BE49-F238E27FC236}">
                <a16:creationId xmlns:a16="http://schemas.microsoft.com/office/drawing/2014/main" id="{80686B06-9C3A-D0BD-102F-66BB449EBC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272" y="5071704"/>
            <a:ext cx="2058466" cy="1545395"/>
          </a:xfrm>
          <a:prstGeom prst="rect">
            <a:avLst/>
          </a:prstGeom>
        </p:spPr>
      </p:pic>
      <p:pic>
        <p:nvPicPr>
          <p:cNvPr id="23" name="Picture 22" descr="A group of children in a classroom&#10;&#10;AI-generated content may be incorrect.">
            <a:extLst>
              <a:ext uri="{FF2B5EF4-FFF2-40B4-BE49-F238E27FC236}">
                <a16:creationId xmlns:a16="http://schemas.microsoft.com/office/drawing/2014/main" id="{CA2546CC-FEAF-CE58-FC7F-B64EC68E8D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01" y="2192293"/>
            <a:ext cx="2309971" cy="1732478"/>
          </a:xfrm>
          <a:prstGeom prst="rect">
            <a:avLst/>
          </a:prstGeom>
        </p:spPr>
      </p:pic>
      <p:pic>
        <p:nvPicPr>
          <p:cNvPr id="25" name="Picture 24" descr="A group of children in a room&#10;&#10;AI-generated content may be incorrect.">
            <a:extLst>
              <a:ext uri="{FF2B5EF4-FFF2-40B4-BE49-F238E27FC236}">
                <a16:creationId xmlns:a16="http://schemas.microsoft.com/office/drawing/2014/main" id="{BFC99E11-6F92-7DA9-1E75-31D6F4E842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307" y="2666585"/>
            <a:ext cx="2842528" cy="2015406"/>
          </a:xfrm>
          <a:prstGeom prst="rect">
            <a:avLst/>
          </a:prstGeom>
        </p:spPr>
      </p:pic>
      <p:pic>
        <p:nvPicPr>
          <p:cNvPr id="27" name="Picture 26" descr="A group of people around a table&#10;&#10;AI-generated content may be incorrect.">
            <a:extLst>
              <a:ext uri="{FF2B5EF4-FFF2-40B4-BE49-F238E27FC236}">
                <a16:creationId xmlns:a16="http://schemas.microsoft.com/office/drawing/2014/main" id="{7D44ACF4-6BFC-4A0D-22F4-C124460A82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2" b="-7067"/>
          <a:stretch>
            <a:fillRect/>
          </a:stretch>
        </p:blipFill>
        <p:spPr>
          <a:xfrm>
            <a:off x="9217742" y="4940045"/>
            <a:ext cx="2611093" cy="1839109"/>
          </a:xfrm>
          <a:prstGeom prst="rect">
            <a:avLst/>
          </a:prstGeom>
        </p:spPr>
      </p:pic>
      <p:pic>
        <p:nvPicPr>
          <p:cNvPr id="29" name="Picture 28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4B479E23-26BF-D712-E3CD-A4C194DFB4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272" y="2798174"/>
            <a:ext cx="2511756" cy="1883817"/>
          </a:xfrm>
          <a:prstGeom prst="rect">
            <a:avLst/>
          </a:prstGeom>
        </p:spPr>
      </p:pic>
      <p:pic>
        <p:nvPicPr>
          <p:cNvPr id="31" name="Picture 30" descr="A group of children sitting in a room with a person standing in front of them&#10;&#10;AI-generated content may be incorrect.">
            <a:extLst>
              <a:ext uri="{FF2B5EF4-FFF2-40B4-BE49-F238E27FC236}">
                <a16:creationId xmlns:a16="http://schemas.microsoft.com/office/drawing/2014/main" id="{7A604EBC-77A2-55BF-E54A-8AC88898C2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7" t="18967" r="5216" b="33131"/>
          <a:stretch>
            <a:fillRect/>
          </a:stretch>
        </p:blipFill>
        <p:spPr>
          <a:xfrm>
            <a:off x="5835627" y="882228"/>
            <a:ext cx="3003755" cy="1639865"/>
          </a:xfrm>
          <a:prstGeom prst="rect">
            <a:avLst/>
          </a:prstGeom>
        </p:spPr>
      </p:pic>
      <p:pic>
        <p:nvPicPr>
          <p:cNvPr id="33" name="Picture 32" descr="A paper board with a hedgehog and various objects&#10;&#10;AI-generated content may be incorrect.">
            <a:extLst>
              <a:ext uri="{FF2B5EF4-FFF2-40B4-BE49-F238E27FC236}">
                <a16:creationId xmlns:a16="http://schemas.microsoft.com/office/drawing/2014/main" id="{47C9C9AE-9E0E-8507-9919-AC61ABA839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509" y="659018"/>
            <a:ext cx="2290484" cy="1717863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A5B207A-5DDA-AA4D-E302-DA437A1DB9A7}"/>
              </a:ext>
            </a:extLst>
          </p:cNvPr>
          <p:cNvSpPr/>
          <p:nvPr/>
        </p:nvSpPr>
        <p:spPr>
          <a:xfrm>
            <a:off x="2941287" y="2504472"/>
            <a:ext cx="2842323" cy="21616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Supporting student voice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giving children increased ownership over their learning. Encouraging them to work scientifically as a team during an enquiry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75403B1-41CC-2C3F-4F74-EE39FD487934}"/>
              </a:ext>
            </a:extLst>
          </p:cNvPr>
          <p:cNvSpPr/>
          <p:nvPr/>
        </p:nvSpPr>
        <p:spPr>
          <a:xfrm>
            <a:off x="9119757" y="144827"/>
            <a:ext cx="2575625" cy="45287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Countryside Day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A54FE13C-5910-C3EF-9AFF-6230BA3E5F4A}"/>
              </a:ext>
            </a:extLst>
          </p:cNvPr>
          <p:cNvSpPr/>
          <p:nvPr/>
        </p:nvSpPr>
        <p:spPr>
          <a:xfrm>
            <a:off x="9287922" y="4503554"/>
            <a:ext cx="2575625" cy="45287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 Farmers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DDFB8AB-C970-F317-134E-5BACB9EA1F46}"/>
              </a:ext>
            </a:extLst>
          </p:cNvPr>
          <p:cNvSpPr/>
          <p:nvPr/>
        </p:nvSpPr>
        <p:spPr>
          <a:xfrm>
            <a:off x="5894274" y="2376881"/>
            <a:ext cx="2575625" cy="45287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 architects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2E5F486-7B09-D53B-49DE-DB161AB8A2A7}"/>
              </a:ext>
            </a:extLst>
          </p:cNvPr>
          <p:cNvSpPr/>
          <p:nvPr/>
        </p:nvSpPr>
        <p:spPr>
          <a:xfrm>
            <a:off x="128611" y="3813776"/>
            <a:ext cx="2575625" cy="8292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Collecting soil from school grounds to investigate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E13F41E-C937-5351-6AA6-0972DF58D1F8}"/>
              </a:ext>
            </a:extLst>
          </p:cNvPr>
          <p:cNvSpPr/>
          <p:nvPr/>
        </p:nvSpPr>
        <p:spPr>
          <a:xfrm>
            <a:off x="2639672" y="4775348"/>
            <a:ext cx="2575625" cy="56825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British Science week PSTT investigation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91FA2F5-D053-74C5-BA6B-C7E913F187F4}"/>
              </a:ext>
            </a:extLst>
          </p:cNvPr>
          <p:cNvCxnSpPr>
            <a:cxnSpLocks/>
          </p:cNvCxnSpPr>
          <p:nvPr/>
        </p:nvCxnSpPr>
        <p:spPr>
          <a:xfrm>
            <a:off x="5493959" y="4681991"/>
            <a:ext cx="178944" cy="65111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FD39B361-881A-39BC-902A-BF52FD019925}"/>
              </a:ext>
            </a:extLst>
          </p:cNvPr>
          <p:cNvCxnSpPr>
            <a:cxnSpLocks/>
          </p:cNvCxnSpPr>
          <p:nvPr/>
        </p:nvCxnSpPr>
        <p:spPr>
          <a:xfrm>
            <a:off x="5734375" y="4496651"/>
            <a:ext cx="397558" cy="59128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7FB7593-33D8-7E46-CDF7-BAD08656538C}"/>
              </a:ext>
            </a:extLst>
          </p:cNvPr>
          <p:cNvCxnSpPr>
            <a:cxnSpLocks/>
          </p:cNvCxnSpPr>
          <p:nvPr/>
        </p:nvCxnSpPr>
        <p:spPr>
          <a:xfrm flipH="1">
            <a:off x="2578200" y="4236255"/>
            <a:ext cx="338179" cy="59937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1F63604D-6A54-BF8B-D164-F2AEDE6949E9}"/>
              </a:ext>
            </a:extLst>
          </p:cNvPr>
          <p:cNvCxnSpPr>
            <a:cxnSpLocks/>
          </p:cNvCxnSpPr>
          <p:nvPr/>
        </p:nvCxnSpPr>
        <p:spPr>
          <a:xfrm>
            <a:off x="3129512" y="1137824"/>
            <a:ext cx="38133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F4BE714-2B4B-BEA4-EFF5-D98FD2519643}"/>
              </a:ext>
            </a:extLst>
          </p:cNvPr>
          <p:cNvCxnSpPr>
            <a:cxnSpLocks/>
          </p:cNvCxnSpPr>
          <p:nvPr/>
        </p:nvCxnSpPr>
        <p:spPr>
          <a:xfrm>
            <a:off x="1588216" y="2026361"/>
            <a:ext cx="0" cy="65111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7292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178C1A-312F-1CF8-4199-24FBD8CC4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BF7AA-1E1C-3C7C-AA2F-1E4F6BCFB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6000"/>
            <a:ext cx="11982908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Arial"/>
                <a:cs typeface="Arial"/>
              </a:rPr>
              <a:t>Examples of Enrichment opportunities during the PSCTA securing year</a:t>
            </a:r>
            <a:endParaRPr lang="en-US" sz="3200" dirty="0"/>
          </a:p>
        </p:txBody>
      </p:sp>
      <p:pic>
        <p:nvPicPr>
          <p:cNvPr id="15" name="Picture 14" descr="A person standing in front of a classroom with a group of children&#10;&#10;AI-generated content may be incorrect.">
            <a:extLst>
              <a:ext uri="{FF2B5EF4-FFF2-40B4-BE49-F238E27FC236}">
                <a16:creationId xmlns:a16="http://schemas.microsoft.com/office/drawing/2014/main" id="{0FF21F63-C35C-7CDA-1E85-CFAEDCC06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799" y="1297494"/>
            <a:ext cx="2576639" cy="3435519"/>
          </a:xfrm>
          <a:prstGeom prst="rect">
            <a:avLst/>
          </a:prstGeom>
        </p:spPr>
      </p:pic>
      <p:pic>
        <p:nvPicPr>
          <p:cNvPr id="19" name="Picture 18" descr="A group of kids blowing bubbles&#10;&#10;AI-generated content may be incorrect.">
            <a:extLst>
              <a:ext uri="{FF2B5EF4-FFF2-40B4-BE49-F238E27FC236}">
                <a16:creationId xmlns:a16="http://schemas.microsoft.com/office/drawing/2014/main" id="{DC66A614-28BD-B38D-D312-5A28FDA319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7" t="30208" r="-2960" b="22345"/>
          <a:stretch>
            <a:fillRect/>
          </a:stretch>
        </p:blipFill>
        <p:spPr>
          <a:xfrm>
            <a:off x="5040540" y="3325687"/>
            <a:ext cx="3467100" cy="2226929"/>
          </a:xfrm>
          <a:prstGeom prst="rect">
            <a:avLst/>
          </a:prstGeom>
        </p:spPr>
      </p:pic>
      <p:pic>
        <p:nvPicPr>
          <p:cNvPr id="21" name="Picture 20" descr="A child sitting at a table with a toy&#10;&#10;AI-generated content may be incorrect.">
            <a:extLst>
              <a:ext uri="{FF2B5EF4-FFF2-40B4-BE49-F238E27FC236}">
                <a16:creationId xmlns:a16="http://schemas.microsoft.com/office/drawing/2014/main" id="{46788CB5-C5B0-AB89-65FB-423C89A75D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9" t="17603" r="19502" b="29558"/>
          <a:stretch>
            <a:fillRect/>
          </a:stretch>
        </p:blipFill>
        <p:spPr>
          <a:xfrm>
            <a:off x="2628620" y="1723869"/>
            <a:ext cx="2458355" cy="2033890"/>
          </a:xfrm>
          <a:prstGeom prst="rect">
            <a:avLst/>
          </a:prstGeom>
        </p:spPr>
      </p:pic>
      <p:pic>
        <p:nvPicPr>
          <p:cNvPr id="23" name="Picture 22" descr="A couple of girls sitting at a table&#10;&#10;AI-generated content may be incorrect.">
            <a:extLst>
              <a:ext uri="{FF2B5EF4-FFF2-40B4-BE49-F238E27FC236}">
                <a16:creationId xmlns:a16="http://schemas.microsoft.com/office/drawing/2014/main" id="{D0A902EC-8E1F-EEB6-92C6-913276E52E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 t="20674" b="18179"/>
          <a:stretch>
            <a:fillRect/>
          </a:stretch>
        </p:blipFill>
        <p:spPr>
          <a:xfrm>
            <a:off x="281247" y="770756"/>
            <a:ext cx="2270104" cy="187814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EDD7410-C850-17FE-C5E1-8984FA9C657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2445" t="878" b="-1"/>
          <a:stretch>
            <a:fillRect/>
          </a:stretch>
        </p:blipFill>
        <p:spPr>
          <a:xfrm>
            <a:off x="269978" y="5747128"/>
            <a:ext cx="6238588" cy="946432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EF8E413-78C4-37D0-6A3A-D41931AE5B8E}"/>
              </a:ext>
            </a:extLst>
          </p:cNvPr>
          <p:cNvSpPr/>
          <p:nvPr/>
        </p:nvSpPr>
        <p:spPr>
          <a:xfrm>
            <a:off x="269978" y="3643584"/>
            <a:ext cx="2726291" cy="192813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Adapted medium term plans include links with a scientist/career and  opportunities to develop science capital.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120246E-21CE-9769-E197-07661AFEE808}"/>
              </a:ext>
            </a:extLst>
          </p:cNvPr>
          <p:cNvSpPr/>
          <p:nvPr/>
        </p:nvSpPr>
        <p:spPr>
          <a:xfrm>
            <a:off x="4515417" y="993505"/>
            <a:ext cx="3467100" cy="116766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Yr2 Science club – giving pupils a voice encouraging questioning and curiosity and fostering a love of Science. Inclusive to all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4D5802E2-DC74-1A6D-EE29-9CFE20E4C3E5}"/>
              </a:ext>
            </a:extLst>
          </p:cNvPr>
          <p:cNvSpPr/>
          <p:nvPr/>
        </p:nvSpPr>
        <p:spPr>
          <a:xfrm>
            <a:off x="7909330" y="5552616"/>
            <a:ext cx="4073578" cy="98947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Science on Stage Links - visitors from Slovakia exploring Scientific concepts with year 4/5 children.</a:t>
            </a:r>
          </a:p>
        </p:txBody>
      </p:sp>
    </p:spTree>
    <p:extLst>
      <p:ext uri="{BB962C8B-B14F-4D97-AF65-F5344CB8AC3E}">
        <p14:creationId xmlns:p14="http://schemas.microsoft.com/office/powerpoint/2010/main" val="2114329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57A81-83BD-9264-E48C-724B276B0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hild sitting at a table with a few bottles of liquid&#10;&#10;AI-generated content may be incorrect.">
            <a:extLst>
              <a:ext uri="{FF2B5EF4-FFF2-40B4-BE49-F238E27FC236}">
                <a16:creationId xmlns:a16="http://schemas.microsoft.com/office/drawing/2014/main" id="{60A732C0-3E9D-AE99-F435-7A17806831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845" y="2054231"/>
            <a:ext cx="2726291" cy="2044719"/>
          </a:xfrm>
          <a:prstGeom prst="rect">
            <a:avLst/>
          </a:prstGeom>
        </p:spPr>
      </p:pic>
      <p:pic>
        <p:nvPicPr>
          <p:cNvPr id="13" name="Picture 12" descr="A group of people in a classroom&#10;&#10;AI-generated content may be incorrect.">
            <a:extLst>
              <a:ext uri="{FF2B5EF4-FFF2-40B4-BE49-F238E27FC236}">
                <a16:creationId xmlns:a16="http://schemas.microsoft.com/office/drawing/2014/main" id="{FFF64AA6-8390-74E9-3143-2BCA06F902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0" y="1712119"/>
            <a:ext cx="2097491" cy="4539498"/>
          </a:xfrm>
          <a:prstGeom prst="rect">
            <a:avLst/>
          </a:prstGeom>
        </p:spPr>
      </p:pic>
      <p:pic>
        <p:nvPicPr>
          <p:cNvPr id="25" name="Picture 24" descr="A person standing in front of a large screen&#10;&#10;AI-generated content may be incorrect.">
            <a:extLst>
              <a:ext uri="{FF2B5EF4-FFF2-40B4-BE49-F238E27FC236}">
                <a16:creationId xmlns:a16="http://schemas.microsoft.com/office/drawing/2014/main" id="{7B3D1276-4969-6FAA-4C27-C69DDA082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2" t="26667"/>
          <a:stretch>
            <a:fillRect/>
          </a:stretch>
        </p:blipFill>
        <p:spPr>
          <a:xfrm>
            <a:off x="9196555" y="420463"/>
            <a:ext cx="2631318" cy="2943509"/>
          </a:xfrm>
          <a:prstGeom prst="rect">
            <a:avLst/>
          </a:prstGeom>
        </p:spPr>
      </p:pic>
      <p:pic>
        <p:nvPicPr>
          <p:cNvPr id="27" name="Picture 26" descr="A group of children in a classroom&#10;&#10;AI-generated content may be incorrect.">
            <a:extLst>
              <a:ext uri="{FF2B5EF4-FFF2-40B4-BE49-F238E27FC236}">
                <a16:creationId xmlns:a16="http://schemas.microsoft.com/office/drawing/2014/main" id="{5E516745-EEF4-A95F-E7CE-8896D038FD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845" y="4407764"/>
            <a:ext cx="2676425" cy="2007318"/>
          </a:xfrm>
          <a:prstGeom prst="rect">
            <a:avLst/>
          </a:prstGeom>
        </p:spPr>
      </p:pic>
      <p:pic>
        <p:nvPicPr>
          <p:cNvPr id="29" name="Picture 28" descr="A child pouring liquid into a cup&#10;&#10;AI-generated content may be incorrect.">
            <a:extLst>
              <a:ext uri="{FF2B5EF4-FFF2-40B4-BE49-F238E27FC236}">
                <a16:creationId xmlns:a16="http://schemas.microsoft.com/office/drawing/2014/main" id="{646419DC-A104-0227-E87A-F2281565CA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009" y="2054231"/>
            <a:ext cx="2737714" cy="205328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D1B711F-6533-7AB4-8F87-FA744390FDB6}"/>
              </a:ext>
            </a:extLst>
          </p:cNvPr>
          <p:cNvSpPr/>
          <p:nvPr/>
        </p:nvSpPr>
        <p:spPr>
          <a:xfrm>
            <a:off x="1682317" y="804868"/>
            <a:ext cx="2726291" cy="90725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Raising the profile of Science using online platform.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1AF3152-5606-B843-11CF-1DAC292C26EB}"/>
              </a:ext>
            </a:extLst>
          </p:cNvPr>
          <p:cNvSpPr/>
          <p:nvPr/>
        </p:nvSpPr>
        <p:spPr>
          <a:xfrm>
            <a:off x="5344440" y="750325"/>
            <a:ext cx="2726291" cy="11829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Science Busking - Getting Science talked about more at home and engaging parents.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4F141E-4073-E9C4-4E73-54752D55DF3B}"/>
              </a:ext>
            </a:extLst>
          </p:cNvPr>
          <p:cNvSpPr/>
          <p:nvPr/>
        </p:nvSpPr>
        <p:spPr>
          <a:xfrm>
            <a:off x="5523009" y="4668473"/>
            <a:ext cx="2726291" cy="11829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Science Busking – Giving pupils a voice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AF37D56-098E-7734-74A7-1B2F962B4282}"/>
              </a:ext>
            </a:extLst>
          </p:cNvPr>
          <p:cNvSpPr/>
          <p:nvPr/>
        </p:nvSpPr>
        <p:spPr>
          <a:xfrm>
            <a:off x="9101582" y="3516049"/>
            <a:ext cx="2726291" cy="11829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Making explicit links to real life jobs making learning meaningful and purposeful.</a:t>
            </a:r>
          </a:p>
        </p:txBody>
      </p:sp>
    </p:spTree>
    <p:extLst>
      <p:ext uri="{BB962C8B-B14F-4D97-AF65-F5344CB8AC3E}">
        <p14:creationId xmlns:p14="http://schemas.microsoft.com/office/powerpoint/2010/main" val="1877924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DCA5BB-D300-74AC-28CD-1EAE6D3DD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09" y="2182781"/>
            <a:ext cx="4695418" cy="1871017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5ADF330-3D51-A4DE-BFA8-71C5FD39C281}"/>
              </a:ext>
            </a:extLst>
          </p:cNvPr>
          <p:cNvSpPr/>
          <p:nvPr/>
        </p:nvSpPr>
        <p:spPr>
          <a:xfrm>
            <a:off x="2347502" y="1091565"/>
            <a:ext cx="3098157" cy="88962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with the child </a:t>
            </a:r>
            <a:r>
              <a:rPr lang="en-GB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learn more about any prior knowledge/interests.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15E4135-A5D0-435B-8BB5-0D62BA090B14}"/>
              </a:ext>
            </a:extLst>
          </p:cNvPr>
          <p:cNvSpPr/>
          <p:nvPr/>
        </p:nvSpPr>
        <p:spPr>
          <a:xfrm>
            <a:off x="164565" y="4780573"/>
            <a:ext cx="1823968" cy="186216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Fostering inclusive teaching and learning </a:t>
            </a:r>
            <a:r>
              <a:rPr lang="en-GB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–shared experience to find use of rocks at RTS.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D81162-E4DD-2D0C-2D49-412F90270DF9}"/>
              </a:ext>
            </a:extLst>
          </p:cNvPr>
          <p:cNvSpPr txBox="1"/>
          <p:nvPr/>
        </p:nvSpPr>
        <p:spPr>
          <a:xfrm>
            <a:off x="505726" y="854255"/>
            <a:ext cx="1235275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Pre topic task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F2252EE-ED1C-7CAD-EF26-2527BDF43969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1123364" y="1162032"/>
            <a:ext cx="166242" cy="81916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E4EF302D-3A8F-CFBD-900A-9DCCE38E0B4A}"/>
              </a:ext>
            </a:extLst>
          </p:cNvPr>
          <p:cNvSpPr txBox="1">
            <a:spLocks/>
          </p:cNvSpPr>
          <p:nvPr/>
        </p:nvSpPr>
        <p:spPr>
          <a:xfrm>
            <a:off x="41356" y="35093"/>
            <a:ext cx="12064181" cy="952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2800" b="1">
                <a:latin typeface="Arial"/>
                <a:cs typeface="Arial"/>
              </a:rPr>
              <a:t>  </a:t>
            </a:r>
            <a:r>
              <a:rPr lang="en-US" sz="2800" b="1" dirty="0">
                <a:latin typeface="Arial"/>
                <a:cs typeface="Arial"/>
              </a:rPr>
              <a:t>Nidderdale Class</a:t>
            </a:r>
            <a:endParaRPr lang="en-US" sz="28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A9A03B-9CA4-D677-562C-2831117DD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6294" y="1162032"/>
            <a:ext cx="2000098" cy="26667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9D6268-6DC1-63F2-B6A5-C7908113FD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1223" y="1554216"/>
            <a:ext cx="3738709" cy="210125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96F65B8-FAF6-3028-2E80-1433BA748923}"/>
              </a:ext>
            </a:extLst>
          </p:cNvPr>
          <p:cNvSpPr txBox="1"/>
          <p:nvPr/>
        </p:nvSpPr>
        <p:spPr>
          <a:xfrm>
            <a:off x="10142099" y="162575"/>
            <a:ext cx="1707833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Using the children’s photos in lesson slides and worksheets.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6009ED0-F5EE-9CF3-3ED1-80CF445F959D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10631715" y="1116682"/>
            <a:ext cx="364301" cy="43753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F0D98A41-BD7F-0CA3-DB11-FD4344D337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5240" y="3949684"/>
            <a:ext cx="1916830" cy="275326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5B27BBC-581D-D1C6-857D-4C46246F92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0489" y="4128545"/>
            <a:ext cx="3230089" cy="239554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1F6972F-D6CC-6B4D-7E2C-FA5069E7C19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262" b="18706"/>
          <a:stretch>
            <a:fillRect/>
          </a:stretch>
        </p:blipFill>
        <p:spPr>
          <a:xfrm>
            <a:off x="4426842" y="4128545"/>
            <a:ext cx="2197199" cy="2286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893C21A-A6F4-9021-9E87-FF86DD6C489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2624" b="20283"/>
          <a:stretch>
            <a:fillRect/>
          </a:stretch>
        </p:blipFill>
        <p:spPr>
          <a:xfrm>
            <a:off x="2114981" y="4677210"/>
            <a:ext cx="2197199" cy="196553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E83C425-CE68-BC20-F731-78462C6AEB74}"/>
              </a:ext>
            </a:extLst>
          </p:cNvPr>
          <p:cNvSpPr txBox="1"/>
          <p:nvPr/>
        </p:nvSpPr>
        <p:spPr>
          <a:xfrm>
            <a:off x="8330075" y="5101770"/>
            <a:ext cx="1650502" cy="11695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Collecting soil from our school grounds to include in our comparative test.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F499AA7-6DCE-1705-6AF4-E51A1155971C}"/>
              </a:ext>
            </a:extLst>
          </p:cNvPr>
          <p:cNvSpPr txBox="1"/>
          <p:nvPr/>
        </p:nvSpPr>
        <p:spPr>
          <a:xfrm>
            <a:off x="1741001" y="4052213"/>
            <a:ext cx="257884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Personalising the learning to children’s interests.</a:t>
            </a:r>
          </a:p>
        </p:txBody>
      </p:sp>
    </p:spTree>
    <p:extLst>
      <p:ext uri="{BB962C8B-B14F-4D97-AF65-F5344CB8AC3E}">
        <p14:creationId xmlns:p14="http://schemas.microsoft.com/office/powerpoint/2010/main" val="2140883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D635CD-B2D8-8AD3-79B5-4A673F012B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4586" t="17392" r="35279" b="5248"/>
          <a:stretch>
            <a:fillRect/>
          </a:stretch>
        </p:blipFill>
        <p:spPr>
          <a:xfrm>
            <a:off x="656623" y="3429000"/>
            <a:ext cx="1744933" cy="251962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AC986F-0AC9-FE7E-05CE-D9E2FBC9005F}"/>
              </a:ext>
            </a:extLst>
          </p:cNvPr>
          <p:cNvSpPr txBox="1"/>
          <p:nvPr/>
        </p:nvSpPr>
        <p:spPr>
          <a:xfrm>
            <a:off x="341645" y="6029011"/>
            <a:ext cx="2793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Shared ideas for screen free science at home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BA677C-3057-5A17-04CE-E781DF647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6803" y="3429000"/>
            <a:ext cx="1744933" cy="23265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604FC2-E5C7-53AD-E5F0-8C61EE0689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3150" b="16483"/>
          <a:stretch>
            <a:fillRect/>
          </a:stretch>
        </p:blipFill>
        <p:spPr>
          <a:xfrm>
            <a:off x="6179102" y="3701191"/>
            <a:ext cx="2553871" cy="21202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75DA1B-3CE6-A2CD-B133-8D36C972B93A}"/>
              </a:ext>
            </a:extLst>
          </p:cNvPr>
          <p:cNvSpPr txBox="1"/>
          <p:nvPr/>
        </p:nvSpPr>
        <p:spPr>
          <a:xfrm>
            <a:off x="6933363" y="6352176"/>
            <a:ext cx="2123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A66F7E-13E3-98B0-C69D-15945EB67A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1326" y="3584955"/>
            <a:ext cx="2479040" cy="1859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DBB236-2D3A-C374-F619-F4868F14E7E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567" t="1990" r="10099" b="2663"/>
          <a:stretch>
            <a:fillRect/>
          </a:stretch>
        </p:blipFill>
        <p:spPr>
          <a:xfrm>
            <a:off x="248610" y="695791"/>
            <a:ext cx="1294115" cy="19279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48A681-32DB-E29B-A31F-4ACCBB3BAE3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3481" r="17456" b="5324"/>
          <a:stretch>
            <a:fillRect/>
          </a:stretch>
        </p:blipFill>
        <p:spPr>
          <a:xfrm>
            <a:off x="9857756" y="158750"/>
            <a:ext cx="1766490" cy="23265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D0C98A3-AB25-1FE7-CCE1-70A3A8B1121B}"/>
              </a:ext>
            </a:extLst>
          </p:cNvPr>
          <p:cNvSpPr txBox="1"/>
          <p:nvPr/>
        </p:nvSpPr>
        <p:spPr>
          <a:xfrm>
            <a:off x="3096495" y="5582735"/>
            <a:ext cx="25538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Some children followed their own interests and worked with their families to bring an idea from home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D20EA5-CFFC-30F9-6BB7-9FC903C27B44}"/>
              </a:ext>
            </a:extLst>
          </p:cNvPr>
          <p:cNvSpPr txBox="1"/>
          <p:nvPr/>
        </p:nvSpPr>
        <p:spPr>
          <a:xfrm>
            <a:off x="6179102" y="5948624"/>
            <a:ext cx="25538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Children demonstrated their learning from earlier in the year using </a:t>
            </a:r>
            <a:r>
              <a:rPr lang="en-GB" sz="1400" dirty="0" err="1"/>
              <a:t>Phizzi</a:t>
            </a:r>
            <a:r>
              <a:rPr lang="en-GB" sz="1400" dirty="0"/>
              <a:t> forces resources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D488D4-347A-4460-B31B-62F5A48B30E6}"/>
              </a:ext>
            </a:extLst>
          </p:cNvPr>
          <p:cNvSpPr txBox="1"/>
          <p:nvPr/>
        </p:nvSpPr>
        <p:spPr>
          <a:xfrm>
            <a:off x="9857756" y="2631440"/>
            <a:ext cx="22326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Children planned tasks to show common misconceptions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B2A0EB9-6F87-0C55-5A35-AA830589D76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0815" r="26652"/>
          <a:stretch>
            <a:fillRect/>
          </a:stretch>
        </p:blipFill>
        <p:spPr>
          <a:xfrm flipH="1">
            <a:off x="1544023" y="695791"/>
            <a:ext cx="1159738" cy="18801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557796-BEB7-3287-F0E6-FAE63FB937D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1481"/>
          <a:stretch>
            <a:fillRect/>
          </a:stretch>
        </p:blipFill>
        <p:spPr>
          <a:xfrm>
            <a:off x="6250728" y="1072139"/>
            <a:ext cx="2806187" cy="16525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6E96D90-3ACE-D42F-D931-329D9861B7CF}"/>
              </a:ext>
            </a:extLst>
          </p:cNvPr>
          <p:cNvSpPr txBox="1"/>
          <p:nvPr/>
        </p:nvSpPr>
        <p:spPr>
          <a:xfrm>
            <a:off x="397094" y="2846884"/>
            <a:ext cx="2470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Competitions to engage parents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3F43BB-AD4F-301E-0AA0-F1FA0D17D534}"/>
              </a:ext>
            </a:extLst>
          </p:cNvPr>
          <p:cNvSpPr txBox="1"/>
          <p:nvPr/>
        </p:nvSpPr>
        <p:spPr>
          <a:xfrm>
            <a:off x="6291218" y="2787477"/>
            <a:ext cx="28549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The children practised on other children before presenting to their families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CA5CD5-F7B3-8918-FF87-5DE86337AFD7}"/>
              </a:ext>
            </a:extLst>
          </p:cNvPr>
          <p:cNvSpPr txBox="1"/>
          <p:nvPr/>
        </p:nvSpPr>
        <p:spPr>
          <a:xfrm>
            <a:off x="3319804" y="870539"/>
            <a:ext cx="2479040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/>
          </a:p>
          <a:p>
            <a:r>
              <a:rPr lang="en-GB" sz="1600" dirty="0"/>
              <a:t>The event supported our focus on oracy. The children practised good quality talk and wrote key vocabulary and questions on their tables to support discussion with adults.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F443DA-4B4D-7231-9B4D-6E885D271960}"/>
              </a:ext>
            </a:extLst>
          </p:cNvPr>
          <p:cNvSpPr txBox="1"/>
          <p:nvPr/>
        </p:nvSpPr>
        <p:spPr>
          <a:xfrm>
            <a:off x="9726803" y="5821393"/>
            <a:ext cx="212355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Children made real life links </a:t>
            </a:r>
            <a:r>
              <a:rPr lang="en-GB" sz="1400" dirty="0" err="1"/>
              <a:t>e.g</a:t>
            </a:r>
            <a:r>
              <a:rPr lang="en-GB" sz="1400" dirty="0"/>
              <a:t> clear nail varnish on water to oil spill disasters.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2E5C4A-D015-36C5-FBA5-989DC2BE405C}"/>
              </a:ext>
            </a:extLst>
          </p:cNvPr>
          <p:cNvSpPr txBox="1"/>
          <p:nvPr/>
        </p:nvSpPr>
        <p:spPr>
          <a:xfrm>
            <a:off x="0" y="125727"/>
            <a:ext cx="340683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200" b="1" dirty="0"/>
              <a:t>Coverdale Class 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6F866F0-BD63-D4AA-20E6-32742856A7C6}"/>
              </a:ext>
            </a:extLst>
          </p:cNvPr>
          <p:cNvGrpSpPr/>
          <p:nvPr/>
        </p:nvGrpSpPr>
        <p:grpSpPr>
          <a:xfrm>
            <a:off x="7126753" y="208807"/>
            <a:ext cx="3258071" cy="1113231"/>
            <a:chOff x="3621352" y="452884"/>
            <a:chExt cx="3862378" cy="112519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93848AF-2586-80F2-B79E-8C6BDFC26AB7}"/>
                </a:ext>
              </a:extLst>
            </p:cNvPr>
            <p:cNvSpPr/>
            <p:nvPr/>
          </p:nvSpPr>
          <p:spPr>
            <a:xfrm>
              <a:off x="3996813" y="452884"/>
              <a:ext cx="3111457" cy="112519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3658C920-5657-F27A-73F7-49DD55F8A0AD}"/>
                </a:ext>
              </a:extLst>
            </p:cNvPr>
            <p:cNvSpPr txBox="1">
              <a:spLocks/>
            </p:cNvSpPr>
            <p:nvPr/>
          </p:nvSpPr>
          <p:spPr>
            <a:xfrm>
              <a:off x="3621352" y="500394"/>
              <a:ext cx="3862378" cy="9443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GB" sz="2000" dirty="0"/>
                <a:t>Science Busking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67488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C11655BE7C6144823A4A70D1A067DB" ma:contentTypeVersion="19" ma:contentTypeDescription="Create a new document." ma:contentTypeScope="" ma:versionID="f9cd15b814f68d6ba71dde01fe3bc4c6">
  <xsd:schema xmlns:xsd="http://www.w3.org/2001/XMLSchema" xmlns:xs="http://www.w3.org/2001/XMLSchema" xmlns:p="http://schemas.microsoft.com/office/2006/metadata/properties" xmlns:ns2="ef4a3fab-739a-4f07-80dd-dd4c76134a7d" xmlns:ns3="56a2cf11-dda5-44ea-829f-27eafa31d2d1" targetNamespace="http://schemas.microsoft.com/office/2006/metadata/properties" ma:root="true" ma:fieldsID="1284088d8e2501c5770e3f84bb242ce4" ns2:_="" ns3:_="">
    <xsd:import namespace="ef4a3fab-739a-4f07-80dd-dd4c76134a7d"/>
    <xsd:import namespace="56a2cf11-dda5-44ea-829f-27eafa31d2d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4a3fab-739a-4f07-80dd-dd4c76134a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b2a93cb-2904-4be9-b148-4d1ded1d5f5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a2cf11-dda5-44ea-829f-27eafa31d2d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da14978-1415-4ad5-9356-4c97163b52c8}" ma:internalName="TaxCatchAll" ma:showField="CatchAllData" ma:web="56a2cf11-dda5-44ea-829f-27eafa31d2d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6a2cf11-dda5-44ea-829f-27eafa31d2d1" xsi:nil="true"/>
    <lcf76f155ced4ddcb4097134ff3c332f xmlns="ef4a3fab-739a-4f07-80dd-dd4c76134a7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74C3212-CB5F-45A3-8A89-F38EE92A65A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A129E22-A113-421F-97ED-32D61E6F65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4a3fab-739a-4f07-80dd-dd4c76134a7d"/>
    <ds:schemaRef ds:uri="56a2cf11-dda5-44ea-829f-27eafa31d2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77BC22E-C704-4BA7-A38B-31B83A9CBE5C}">
  <ds:schemaRefs>
    <ds:schemaRef ds:uri="http://www.w3.org/XML/1998/namespace"/>
    <ds:schemaRef ds:uri="http://purl.org/dc/terms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dcmitype/"/>
    <ds:schemaRef ds:uri="ef4a3fab-739a-4f07-80dd-dd4c76134a7d"/>
    <ds:schemaRef ds:uri="http://schemas.microsoft.com/office/2006/documentManagement/types"/>
    <ds:schemaRef ds:uri="http://schemas.microsoft.com/office/infopath/2007/PartnerControls"/>
    <ds:schemaRef ds:uri="56a2cf11-dda5-44ea-829f-27eafa31d2d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785</Words>
  <Application>Microsoft Office PowerPoint</Application>
  <PresentationFormat>Widescreen</PresentationFormat>
  <Paragraphs>77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Century Gothic</vt:lpstr>
      <vt:lpstr>Office Theme</vt:lpstr>
      <vt:lpstr>PowerPoint Presentation</vt:lpstr>
      <vt:lpstr>  Airedale Class</vt:lpstr>
      <vt:lpstr>PowerPoint Presentation</vt:lpstr>
      <vt:lpstr>PowerPoint Presentation</vt:lpstr>
      <vt:lpstr>PowerPoint Presentation</vt:lpstr>
      <vt:lpstr>Examples of Enrichment opportunities during the PSCTA securing year</vt:lpstr>
      <vt:lpstr>PowerPoint Presentation</vt:lpstr>
      <vt:lpstr>PowerPoint Presentation</vt:lpstr>
      <vt:lpstr>PowerPoint Presentation</vt:lpstr>
      <vt:lpstr>PowerPoint Presentation</vt:lpstr>
      <vt:lpstr>BASELINE Student Survey Summary</vt:lpstr>
      <vt:lpstr>ENDLINE Student Survey Summary</vt:lpstr>
    </vt:vector>
  </TitlesOfParts>
  <Company>YCST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Leanne Heard</dc:creator>
  <cp:lastModifiedBy>Emma Crisell</cp:lastModifiedBy>
  <cp:revision>2</cp:revision>
  <dcterms:created xsi:type="dcterms:W3CDTF">2026-04-13T08:49:36Z</dcterms:created>
  <dcterms:modified xsi:type="dcterms:W3CDTF">2026-04-14T16:50:37Z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0x010100BEC11655BE7C6144823A4A70D1A067DB</vt:lpwstr>
  </property>
  <property fmtid="{D5CDD505-2E9C-101B-9397-08002B2CF9AE}" pid="3" name="MediaServiceImageTags">
    <vt:lpwstr/>
  </property>
</Properties>
</file>